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0" r:id="rId9"/>
    <p:sldId id="262" r:id="rId10"/>
    <p:sldId id="266" r:id="rId11"/>
    <p:sldId id="270" r:id="rId12"/>
    <p:sldId id="271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02" autoAdjust="0"/>
    <p:restoredTop sz="94660"/>
  </p:normalViewPr>
  <p:slideViewPr>
    <p:cSldViewPr snapToGrid="0">
      <p:cViewPr varScale="1">
        <p:scale>
          <a:sx n="82" d="100"/>
          <a:sy n="82" d="100"/>
        </p:scale>
        <p:origin x="6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B1D5B-3ABE-4CC4-94E5-77818BAF8987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826E8-7697-440C-B245-1A922858D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2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826E8-7697-440C-B245-1A922858D1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21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7436D-8560-45B6-BB9E-DA256781ACE6}" type="datetime1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5674EEED-97E8-414F-B925-16F51F1B1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18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6D985-55FB-4D16-B5BC-C9D7E149D013}" type="datetime1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EEED-97E8-414F-B925-16F51F1B1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78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E30B-954A-4BB5-830D-B024C3CFBF8A}" type="datetime1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EEED-97E8-414F-B925-16F51F1B1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99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BB3D-705D-47BC-AB7A-78E306EBA08C}" type="datetime1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EEED-97E8-414F-B925-16F51F1B1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32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90F035FB-E436-45FC-A41F-1DC9C04F7CF6}" type="datetime1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5674EEED-97E8-414F-B925-16F51F1B1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8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FB167-50F9-4848-A9A4-7193DCD886DE}" type="datetime1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EEED-97E8-414F-B925-16F51F1B1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29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CB4AC-8225-424D-975C-D34CB496CA05}" type="datetime1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EEED-97E8-414F-B925-16F51F1B1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6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6A02-76B5-4922-A612-B551AE9E69A2}" type="datetime1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EEED-97E8-414F-B925-16F51F1B1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11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56E67-BDC6-404C-A71F-8C3DC7FC3F5F}" type="datetime1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EEED-97E8-414F-B925-16F51F1B1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11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042A-F5D5-4B51-AF5D-31AFA7CC4551}" type="datetime1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EEED-97E8-414F-B925-16F51F1B1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3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D319-51FE-4467-913D-A181D5057845}" type="datetime1">
              <a:rPr lang="en-US" smtClean="0"/>
              <a:t>5/4/2023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EEED-97E8-414F-B925-16F51F1B1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12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833FAF7-514C-45DF-A6FA-BEDA4E1639ED}" type="datetime1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5674EEED-97E8-414F-B925-16F51F1B1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4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76C28-28DF-4FE1-9DA0-E7AA6269F9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11500" dirty="0"/>
              <a:t>SCRUM </a:t>
            </a:r>
            <a:r>
              <a:rPr lang="en-US" sz="2800" dirty="0"/>
              <a:t>in Software engineering</a:t>
            </a:r>
            <a:endParaRPr lang="en-US" sz="11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2935F8-817C-4071-AC7D-BC5DF5B18D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Bardia Nikbakhsh</a:t>
            </a:r>
          </a:p>
          <a:p>
            <a:r>
              <a:rPr lang="en-US" dirty="0"/>
              <a:t>bardian@ustmb.ac.ir</a:t>
            </a:r>
          </a:p>
        </p:txBody>
      </p:sp>
    </p:spTree>
    <p:extLst>
      <p:ext uri="{BB962C8B-B14F-4D97-AF65-F5344CB8AC3E}">
        <p14:creationId xmlns:p14="http://schemas.microsoft.com/office/powerpoint/2010/main" val="931166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B45AB-62E6-4D77-B5CE-2CF7797EF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Scrum pillars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CA3A1-384F-44DD-A0B7-DC795F210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13497"/>
            <a:ext cx="10058400" cy="4050792"/>
          </a:xfrm>
        </p:spPr>
        <p:txBody>
          <a:bodyPr>
            <a:normAutofit/>
          </a:bodyPr>
          <a:lstStyle/>
          <a:p>
            <a:pPr algn="r" rtl="1"/>
            <a:r>
              <a:rPr lang="fa-IR" dirty="0">
                <a:cs typeface="2  Koodak" panose="00000700000000000000" pitchFamily="2" charset="-78"/>
              </a:rPr>
              <a:t>شفافیت یا </a:t>
            </a:r>
            <a:r>
              <a:rPr lang="en-US" dirty="0">
                <a:cs typeface="2  Koodak" panose="00000700000000000000" pitchFamily="2" charset="-78"/>
              </a:rPr>
              <a:t>Transparency</a:t>
            </a:r>
            <a:r>
              <a:rPr lang="fa-IR" dirty="0">
                <a:cs typeface="2  Koodak" panose="00000700000000000000" pitchFamily="2" charset="-78"/>
              </a:rPr>
              <a:t> ایجاد دید روشن برای افرادی که در به وجود آمدن نتیجه مسئول هستند.</a:t>
            </a:r>
          </a:p>
          <a:p>
            <a:pPr algn="r" rtl="1"/>
            <a:r>
              <a:rPr lang="fa-IR" dirty="0">
                <a:cs typeface="2  Koodak" panose="00000700000000000000" pitchFamily="2" charset="-78"/>
              </a:rPr>
              <a:t>بازرسی یا </a:t>
            </a:r>
            <a:r>
              <a:rPr lang="en-US" dirty="0">
                <a:cs typeface="2  Koodak" panose="00000700000000000000" pitchFamily="2" charset="-78"/>
              </a:rPr>
              <a:t>Inspection</a:t>
            </a:r>
            <a:r>
              <a:rPr lang="fa-IR" dirty="0">
                <a:cs typeface="2  Koodak" panose="00000700000000000000" pitchFamily="2" charset="-78"/>
              </a:rPr>
              <a:t> بررسی مستمر اینکه در حال انجام چه کاری با توجه به اهداف هستید.</a:t>
            </a:r>
          </a:p>
          <a:p>
            <a:pPr algn="r" rtl="1"/>
            <a:r>
              <a:rPr lang="fa-IR" dirty="0">
                <a:cs typeface="2  Koodak" panose="00000700000000000000" pitchFamily="2" charset="-78"/>
              </a:rPr>
              <a:t>انطباق یا </a:t>
            </a:r>
            <a:r>
              <a:rPr lang="en-US" dirty="0">
                <a:cs typeface="2  Koodak" panose="00000700000000000000" pitchFamily="2" charset="-78"/>
              </a:rPr>
              <a:t>Adaptation</a:t>
            </a:r>
            <a:r>
              <a:rPr lang="fa-IR" dirty="0">
                <a:cs typeface="2  Koodak" panose="00000700000000000000" pitchFamily="2" charset="-78"/>
              </a:rPr>
              <a:t> تغییر فرآیند‌های تیم به منظور کاهش خطاها.</a:t>
            </a:r>
          </a:p>
          <a:p>
            <a:pPr algn="r" rtl="1"/>
            <a:endParaRPr lang="fa-IR" dirty="0">
              <a:cs typeface="2  Koodak" panose="000007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66B32-DEC3-4D23-B56A-D2DC08EA0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329" y="3875375"/>
            <a:ext cx="3997897" cy="2025396"/>
          </a:xfrm>
          <a:prstGeom prst="rect">
            <a:avLst/>
          </a:prstGeom>
        </p:spPr>
      </p:pic>
      <p:pic>
        <p:nvPicPr>
          <p:cNvPr id="1026" name="Picture 2" descr="What is Scrum? | Scrum.org">
            <a:extLst>
              <a:ext uri="{FF2B5EF4-FFF2-40B4-BE49-F238E27FC236}">
                <a16:creationId xmlns:a16="http://schemas.microsoft.com/office/drawing/2014/main" id="{D0F54D46-173E-495E-A42A-A527CC73DC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" b="5801"/>
          <a:stretch/>
        </p:blipFill>
        <p:spPr bwMode="auto">
          <a:xfrm>
            <a:off x="306057" y="3333604"/>
            <a:ext cx="7449610" cy="33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E51DF-491F-4D92-B76B-4B4839C9E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EEED-97E8-414F-B925-16F51F1B19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36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C87E-C14D-4BA2-B4E5-F2DD48D0F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Board</a:t>
            </a:r>
          </a:p>
        </p:txBody>
      </p:sp>
      <p:pic>
        <p:nvPicPr>
          <p:cNvPr id="2050" name="Picture 2" descr="What is a Scrum Board &amp; Benefits of Scrum Board | Bluescape">
            <a:extLst>
              <a:ext uri="{FF2B5EF4-FFF2-40B4-BE49-F238E27FC236}">
                <a16:creationId xmlns:a16="http://schemas.microsoft.com/office/drawing/2014/main" id="{7B3138E9-F6FE-4A83-BC4D-BBD2E5F73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5" t="6937" r="3638" b="6599"/>
          <a:stretch/>
        </p:blipFill>
        <p:spPr bwMode="auto">
          <a:xfrm>
            <a:off x="2065175" y="1902542"/>
            <a:ext cx="7909249" cy="447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995CBF-64FB-4612-8AD3-9143F9F46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EEED-97E8-414F-B925-16F51F1B19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85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C87E-C14D-4BA2-B4E5-F2DD48D0F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jira</a:t>
            </a:r>
            <a:endParaRPr lang="en-US" dirty="0"/>
          </a:p>
        </p:txBody>
      </p:sp>
      <p:pic>
        <p:nvPicPr>
          <p:cNvPr id="4098" name="Picture 2" descr="Jira Scrum Boards | Atlassian">
            <a:extLst>
              <a:ext uri="{FF2B5EF4-FFF2-40B4-BE49-F238E27FC236}">
                <a16:creationId xmlns:a16="http://schemas.microsoft.com/office/drawing/2014/main" id="{22A5CE5A-FEDF-44AE-B133-6F3C6F96A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949" y="1922106"/>
            <a:ext cx="7428019" cy="456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F83EDE-5F95-450D-A5F3-39B0FAD51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EEED-97E8-414F-B925-16F51F1B19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72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10D72-9A99-4522-A278-223D0EBE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DE828-3D57-443E-BA93-6F715B2CD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EEED-97E8-414F-B925-16F51F1B19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9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CF278-00B8-453D-A338-A98B568D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term of scrum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99750-6FB6-4ED6-A76D-0A946FDD3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software development term scrum was first used in a 1986 paper by </a:t>
            </a:r>
            <a:r>
              <a:rPr lang="en-US" sz="2400" dirty="0" err="1"/>
              <a:t>Hirotaka</a:t>
            </a:r>
            <a:r>
              <a:rPr lang="en-US" sz="2400" dirty="0"/>
              <a:t> Takeuchi and </a:t>
            </a:r>
            <a:r>
              <a:rPr lang="en-US" sz="2400" dirty="0" err="1"/>
              <a:t>Ikujiro</a:t>
            </a:r>
            <a:r>
              <a:rPr lang="en-US" sz="2400" dirty="0"/>
              <a:t> Nonaka.</a:t>
            </a:r>
          </a:p>
          <a:p>
            <a:r>
              <a:rPr lang="en-US" sz="2400" dirty="0"/>
              <a:t>in the early 1990s, Ken </a:t>
            </a:r>
            <a:r>
              <a:rPr lang="en-US" sz="2400" dirty="0" err="1"/>
              <a:t>Schwaber</a:t>
            </a:r>
            <a:r>
              <a:rPr lang="en-US" sz="2400" dirty="0"/>
              <a:t> used what would become scrum at his company, Advanced Development Methods; while Jeff Sutherland, John </a:t>
            </a:r>
            <a:r>
              <a:rPr lang="en-US" sz="2400" dirty="0" err="1"/>
              <a:t>Scumniotales</a:t>
            </a:r>
            <a:r>
              <a:rPr lang="en-US" sz="2400" dirty="0"/>
              <a:t> and Jeff McKenna developed a similar approach at Easel Corporation, referring to it using the single word Scrum.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45EAD-765E-4A14-B7CE-D4D17D2B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EEED-97E8-414F-B925-16F51F1B19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70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B45AB-62E6-4D77-B5CE-2CF7797EF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scrum?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CA3A1-384F-44DD-A0B7-DC795F210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Scrum is a lightweight, iterative, and incremental framework for developing and delivering </a:t>
            </a:r>
            <a:r>
              <a:rPr lang="en-US" sz="2400" b="1" dirty="0"/>
              <a:t>complex</a:t>
            </a:r>
            <a:r>
              <a:rPr lang="en-US" sz="2400" dirty="0"/>
              <a:t> products.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F5A39E-745C-4F91-9D0D-36F165153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659" y="3065823"/>
            <a:ext cx="3996809" cy="367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508A459-475D-4798-B34E-C07057D74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39" r="32771"/>
          <a:stretch/>
        </p:blipFill>
        <p:spPr bwMode="auto">
          <a:xfrm>
            <a:off x="708738" y="3072224"/>
            <a:ext cx="6141000" cy="313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84DE2-1D03-431D-B8FD-798C678CA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EEED-97E8-414F-B925-16F51F1B19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51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B45AB-62E6-4D77-B5CE-2CF7797EF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CA3A1-384F-44DD-A0B7-DC795F210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sprint is a short period when a scrum team works to complete a set amount of work.</a:t>
            </a:r>
          </a:p>
          <a:p>
            <a:r>
              <a:rPr lang="en-US" sz="2400" dirty="0"/>
              <a:t>Scrum projects make progress in a series of  “sprints”</a:t>
            </a:r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2D5E091-3009-4521-99DE-D9680E97B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0"/>
          <a:stretch/>
        </p:blipFill>
        <p:spPr bwMode="auto">
          <a:xfrm>
            <a:off x="2200274" y="3424304"/>
            <a:ext cx="7623499" cy="31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600F2-0CCE-4973-A95E-3774DDB4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EEED-97E8-414F-B925-16F51F1B19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32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B45AB-62E6-4D77-B5CE-2CF7797EF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framework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FFF78F1-3650-4976-97A9-1AE190258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134849"/>
              </p:ext>
            </p:extLst>
          </p:nvPr>
        </p:nvGraphicFramePr>
        <p:xfrm>
          <a:off x="8830452" y="612681"/>
          <a:ext cx="2732833" cy="14782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32833">
                  <a:extLst>
                    <a:ext uri="{9D8B030D-6E8A-4147-A177-3AD203B41FA5}">
                      <a16:colId xmlns:a16="http://schemas.microsoft.com/office/drawing/2014/main" val="2559074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Roles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331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 owner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08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ScrumMaster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69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34455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48AEF1A-1552-480B-B7C4-A6B49F4F5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464922"/>
              </p:ext>
            </p:extLst>
          </p:nvPr>
        </p:nvGraphicFramePr>
        <p:xfrm>
          <a:off x="8830451" y="2286849"/>
          <a:ext cx="2732833" cy="1849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32833">
                  <a:extLst>
                    <a:ext uri="{9D8B030D-6E8A-4147-A177-3AD203B41FA5}">
                      <a16:colId xmlns:a16="http://schemas.microsoft.com/office/drawing/2014/main" val="2559074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Events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331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Sprint planning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08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Sprint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69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Sprint retrospective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344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Daily scrum meeting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085241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EB4717F-94EA-4CA4-8BED-61319478B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322348"/>
              </p:ext>
            </p:extLst>
          </p:nvPr>
        </p:nvGraphicFramePr>
        <p:xfrm>
          <a:off x="8830451" y="4303477"/>
          <a:ext cx="2732833" cy="14782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32833">
                  <a:extLst>
                    <a:ext uri="{9D8B030D-6E8A-4147-A177-3AD203B41FA5}">
                      <a16:colId xmlns:a16="http://schemas.microsoft.com/office/drawing/2014/main" val="2559074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Artifacts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331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 backlog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08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Sprint backlog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69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Burndown charts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344559"/>
                  </a:ext>
                </a:extLst>
              </a:tr>
            </a:tbl>
          </a:graphicData>
        </a:graphic>
      </p:graphicFrame>
      <p:pic>
        <p:nvPicPr>
          <p:cNvPr id="1026" name="Picture 2" descr="What is Scrum Methodology? - Institute of Project Management">
            <a:extLst>
              <a:ext uri="{FF2B5EF4-FFF2-40B4-BE49-F238E27FC236}">
                <a16:creationId xmlns:a16="http://schemas.microsoft.com/office/drawing/2014/main" id="{22B1CB6F-E40C-4696-86D5-78D0A3B04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5" y="1693288"/>
            <a:ext cx="7433068" cy="468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0876F1-D589-4D63-A15F-728ED8EA4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EEED-97E8-414F-B925-16F51F1B19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18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B45AB-62E6-4D77-B5CE-2CF7797EF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framework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48366B-2988-4CC9-AA9F-84F3F6EE01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4"/>
          <a:stretch/>
        </p:blipFill>
        <p:spPr bwMode="auto">
          <a:xfrm>
            <a:off x="867746" y="1950097"/>
            <a:ext cx="9862395" cy="414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5DF56-7912-4499-822A-4C53F3F5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EEED-97E8-414F-B925-16F51F1B19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308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B45AB-62E6-4D77-B5CE-2CF7797EF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Backlog &amp; Product Backlog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843CE03-CB0B-4C83-9A7D-65D38A0EF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1"/>
          <a:stretch/>
        </p:blipFill>
        <p:spPr bwMode="auto">
          <a:xfrm>
            <a:off x="6371498" y="2547258"/>
            <a:ext cx="5416079" cy="284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9DC59-85E5-483F-ABDA-7CDF48192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EEED-97E8-414F-B925-16F51F1B1906}" type="slidenum">
              <a:rPr lang="en-US" smtClean="0"/>
              <a:t>7</a:t>
            </a:fld>
            <a:endParaRPr lang="en-US"/>
          </a:p>
        </p:txBody>
      </p:sp>
      <p:pic>
        <p:nvPicPr>
          <p:cNvPr id="1028" name="Picture 4" descr="Product Backlog vs Sprint Backlog in Scrum | DoneTonic">
            <a:extLst>
              <a:ext uri="{FF2B5EF4-FFF2-40B4-BE49-F238E27FC236}">
                <a16:creationId xmlns:a16="http://schemas.microsoft.com/office/drawing/2014/main" id="{D8ABC0EE-9C5B-3945-D854-0BDF4A4E6F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8" t="4385" r="16837" b="8766"/>
          <a:stretch/>
        </p:blipFill>
        <p:spPr bwMode="auto">
          <a:xfrm>
            <a:off x="799263" y="2003289"/>
            <a:ext cx="5489757" cy="445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292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B45AB-62E6-4D77-B5CE-2CF7797EF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Dev Team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3F061F-7F13-4B7C-8C03-97842A728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121408"/>
            <a:ext cx="2839679" cy="4050792"/>
          </a:xfrm>
        </p:spPr>
        <p:txBody>
          <a:bodyPr/>
          <a:lstStyle/>
          <a:p>
            <a:r>
              <a:rPr lang="en-US" sz="2400" dirty="0"/>
              <a:t>Self-Organize</a:t>
            </a:r>
          </a:p>
          <a:p>
            <a:r>
              <a:rPr lang="en-US" sz="2400" dirty="0"/>
              <a:t>Cross-Functional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48F21F-E965-4E50-9CF7-17FF016D78EF}"/>
              </a:ext>
            </a:extLst>
          </p:cNvPr>
          <p:cNvSpPr txBox="1">
            <a:spLocks/>
          </p:cNvSpPr>
          <p:nvPr/>
        </p:nvSpPr>
        <p:spPr>
          <a:xfrm>
            <a:off x="4413380" y="2093976"/>
            <a:ext cx="7167328" cy="2365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buNone/>
            </a:pPr>
            <a:r>
              <a:rPr lang="fa-IR" sz="2400" dirty="0">
                <a:cs typeface="2  Koodak" panose="00000700000000000000" pitchFamily="2" charset="-78"/>
              </a:rPr>
              <a:t>اندازه مطلوب تیم توسعه آنقدر کوچک است که چالاک باقی بماند و آنقدر بزرگ است تا بتواند کار قابل توجهی را در طول اسپرینت به سرانجام برساند.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555E7B-908E-44A7-A98F-2F5274494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EEED-97E8-414F-B925-16F51F1B1906}" type="slidenum">
              <a:rPr lang="en-US" smtClean="0"/>
              <a:t>8</a:t>
            </a:fld>
            <a:endParaRPr lang="en-US"/>
          </a:p>
        </p:txBody>
      </p:sp>
      <p:pic>
        <p:nvPicPr>
          <p:cNvPr id="2054" name="Picture 6" descr="Scrum Roles #1 Development Team | Let's Scrum it!">
            <a:extLst>
              <a:ext uri="{FF2B5EF4-FFF2-40B4-BE49-F238E27FC236}">
                <a16:creationId xmlns:a16="http://schemas.microsoft.com/office/drawing/2014/main" id="{AC2F2173-96C6-1DC7-7E11-E6488E7B7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068" y="3059490"/>
            <a:ext cx="7199062" cy="363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16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B62A23-AD09-4A97-8B04-73F8027D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BurnDown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9B41F-D7D6-41D3-B2D1-9448BB9FC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122" y="2297675"/>
            <a:ext cx="6510352" cy="434023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CCE65C6-0B00-45C4-A164-4D192C117459}"/>
              </a:ext>
            </a:extLst>
          </p:cNvPr>
          <p:cNvSpPr txBox="1">
            <a:spLocks/>
          </p:cNvSpPr>
          <p:nvPr/>
        </p:nvSpPr>
        <p:spPr>
          <a:xfrm>
            <a:off x="1069848" y="1813497"/>
            <a:ext cx="10058400" cy="4050792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fa-IR" dirty="0">
                <a:cs typeface="2  Koodak" panose="00000700000000000000" pitchFamily="2" charset="-78"/>
              </a:rPr>
              <a:t>این نمودار نشان دهنده میزان کاری است که تصور می‌شود در </a:t>
            </a:r>
            <a:r>
              <a:rPr lang="en-US" dirty="0">
                <a:cs typeface="2  Koodak" panose="00000700000000000000" pitchFamily="2" charset="-78"/>
              </a:rPr>
              <a:t>backlog </a:t>
            </a:r>
            <a:r>
              <a:rPr lang="fa-IR" dirty="0">
                <a:cs typeface="2  Koodak" panose="00000700000000000000" pitchFamily="2" charset="-78"/>
              </a:rPr>
              <a:t> باقی می‌مانند.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940D5A-D0DB-4386-A0C3-AE33473C1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4EEED-97E8-414F-B925-16F51F1B19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587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515</TotalTime>
  <Words>280</Words>
  <Application>Microsoft Office PowerPoint</Application>
  <PresentationFormat>Widescreen</PresentationFormat>
  <Paragraphs>53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Rockwell</vt:lpstr>
      <vt:lpstr>Rockwell Condensed</vt:lpstr>
      <vt:lpstr>Wingdings</vt:lpstr>
      <vt:lpstr>Wood Type</vt:lpstr>
      <vt:lpstr>SCRUM in Software engineering</vt:lpstr>
      <vt:lpstr>The term of scrum</vt:lpstr>
      <vt:lpstr>What is scrum?</vt:lpstr>
      <vt:lpstr>Sprint</vt:lpstr>
      <vt:lpstr>Scrum framework</vt:lpstr>
      <vt:lpstr>Scrum framework</vt:lpstr>
      <vt:lpstr>Sprint Backlog &amp; Product Backlog</vt:lpstr>
      <vt:lpstr>Scrum Dev Team</vt:lpstr>
      <vt:lpstr>BurnDown</vt:lpstr>
      <vt:lpstr>Scrum pillars</vt:lpstr>
      <vt:lpstr>Scrum Board</vt:lpstr>
      <vt:lpstr>jira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SCRUM in Software engineering</dc:title>
  <dc:creator>Bardia</dc:creator>
  <cp:lastModifiedBy>alone shadow</cp:lastModifiedBy>
  <cp:revision>31</cp:revision>
  <dcterms:created xsi:type="dcterms:W3CDTF">2023-04-24T11:09:56Z</dcterms:created>
  <dcterms:modified xsi:type="dcterms:W3CDTF">2023-05-03T21:19:06Z</dcterms:modified>
</cp:coreProperties>
</file>